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67" r:id="rId4"/>
    <p:sldId id="268" r:id="rId5"/>
    <p:sldId id="265" r:id="rId6"/>
    <p:sldId id="266" r:id="rId7"/>
    <p:sldId id="269" r:id="rId8"/>
    <p:sldId id="264" r:id="rId9"/>
  </p:sldIdLst>
  <p:sldSz cx="9144000" cy="5143500" type="screen16x9"/>
  <p:notesSz cx="6997700" cy="9271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5325"/>
            <a:ext cx="6181725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  <a:noFill/>
          <a:ln>
            <a:noFill/>
          </a:ln>
        </p:spPr>
        <p:txBody>
          <a:bodyPr lIns="92943" tIns="92943" rIns="92943" bIns="92943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1879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5325"/>
            <a:ext cx="6181725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5325"/>
            <a:ext cx="6181725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5325"/>
            <a:ext cx="6181725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5325"/>
            <a:ext cx="6181725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5325"/>
            <a:ext cx="6181725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152079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872673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380790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712928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54248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893789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672503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786001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641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938398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427102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0"/>
            <a:ext cx="8229600" cy="36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7ED0-70A0-4235-9AA2-6B084F54CE0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Shape 101"/>
          <p:cNvPicPr preferRelativeResize="0"/>
          <p:nvPr userDrawn="1"/>
        </p:nvPicPr>
        <p:blipFill rotWithShape="1">
          <a:blip r:embed="rId14">
            <a:alphaModFix/>
          </a:blip>
          <a:srcRect l="75329" r="3431" b="76485"/>
          <a:stretch/>
        </p:blipFill>
        <p:spPr>
          <a:xfrm>
            <a:off x="7315200" y="19936"/>
            <a:ext cx="1828800" cy="1086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nodc.noaa.gov/geoportal/catalog/search/search.page" TargetMode="External"/><Relationship Id="rId2" Type="http://schemas.openxmlformats.org/officeDocument/2006/relationships/hyperlink" Target="http://data.nodc.noaa.gov/ndbc/oceansites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eansites.org/" TargetMode="External"/><Relationship Id="rId2" Type="http://schemas.openxmlformats.org/officeDocument/2006/relationships/hyperlink" Target="http://dods.ndbc.noaa.gov/oceansites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Data Management Overview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Data flow </a:t>
            </a:r>
          </a:p>
          <a:p>
            <a:pPr>
              <a:buNone/>
            </a:pPr>
            <a:r>
              <a:rPr lang="en" dirty="0"/>
              <a:t>Problems and issues 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New features 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</a:t>
            </a:r>
            <a:r>
              <a:rPr lang="en-US" dirty="0" smtClean="0"/>
              <a:t>a</a:t>
            </a:r>
            <a:r>
              <a:rPr lang="en" dirty="0" smtClean="0"/>
              <a:t>ta Flow </a:t>
            </a:r>
            <a:endParaRPr lang="en" dirty="0"/>
          </a:p>
        </p:txBody>
      </p:sp>
      <p:sp>
        <p:nvSpPr>
          <p:cNvPr id="2" name="Rounded Rectangle 1"/>
          <p:cNvSpPr/>
          <p:nvPr/>
        </p:nvSpPr>
        <p:spPr>
          <a:xfrm>
            <a:off x="457200" y="2724150"/>
            <a:ext cx="8382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76300" y="1352550"/>
            <a:ext cx="1603156" cy="1371600"/>
            <a:chOff x="876300" y="1352550"/>
            <a:chExt cx="1603156" cy="1371600"/>
          </a:xfrm>
        </p:grpSpPr>
        <p:pic>
          <p:nvPicPr>
            <p:cNvPr id="1026" name="Picture 2" descr="C:\Program Files (x86)\Microsoft Office\MEDIA\CAGCAT10\j0285410.w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34" b="50000"/>
            <a:stretch/>
          </p:blipFill>
          <p:spPr bwMode="auto">
            <a:xfrm>
              <a:off x="2008407" y="1352550"/>
              <a:ext cx="471049" cy="946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>
              <a:stCxn id="2" idx="0"/>
              <a:endCxn id="1026" idx="1"/>
            </p:cNvCxnSpPr>
            <p:nvPr/>
          </p:nvCxnSpPr>
          <p:spPr>
            <a:xfrm flipV="1">
              <a:off x="876300" y="1826022"/>
              <a:ext cx="1132107" cy="89812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479456" y="1826022"/>
            <a:ext cx="1635344" cy="1355328"/>
            <a:chOff x="2479456" y="1826022"/>
            <a:chExt cx="1635344" cy="1355328"/>
          </a:xfrm>
        </p:grpSpPr>
        <p:sp>
          <p:nvSpPr>
            <p:cNvPr id="8" name="Rounded Rectangle 7"/>
            <p:cNvSpPr/>
            <p:nvPr/>
          </p:nvSpPr>
          <p:spPr>
            <a:xfrm>
              <a:off x="3124200" y="2724150"/>
              <a:ext cx="990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Operator</a:t>
              </a:r>
            </a:p>
          </p:txBody>
        </p:sp>
        <p:cxnSp>
          <p:nvCxnSpPr>
            <p:cNvPr id="20" name="Straight Arrow Connector 19"/>
            <p:cNvCxnSpPr>
              <a:stCxn id="1026" idx="3"/>
              <a:endCxn id="8" idx="0"/>
            </p:cNvCxnSpPr>
            <p:nvPr/>
          </p:nvCxnSpPr>
          <p:spPr>
            <a:xfrm>
              <a:off x="2479456" y="1826022"/>
              <a:ext cx="1140044" cy="8981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876300" y="3181350"/>
            <a:ext cx="2743200" cy="1157014"/>
            <a:chOff x="876300" y="3181350"/>
            <a:chExt cx="2743200" cy="1157014"/>
          </a:xfrm>
        </p:grpSpPr>
        <p:pic>
          <p:nvPicPr>
            <p:cNvPr id="1027" name="Picture 3" descr="C:\Program Files (x86)\Microsoft Office\MEDIA\CAGCAT10\j0292152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714750"/>
              <a:ext cx="525463" cy="62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>
              <a:stCxn id="2" idx="2"/>
              <a:endCxn id="1027" idx="1"/>
            </p:cNvCxnSpPr>
            <p:nvPr/>
          </p:nvCxnSpPr>
          <p:spPr>
            <a:xfrm>
              <a:off x="876300" y="3181350"/>
              <a:ext cx="1104900" cy="845207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27" idx="3"/>
              <a:endCxn id="8" idx="2"/>
            </p:cNvCxnSpPr>
            <p:nvPr/>
          </p:nvCxnSpPr>
          <p:spPr>
            <a:xfrm flipV="1">
              <a:off x="2506663" y="3181350"/>
              <a:ext cx="1112837" cy="845207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114800" y="2724150"/>
            <a:ext cx="1371600" cy="457200"/>
            <a:chOff x="4114800" y="2724150"/>
            <a:chExt cx="1371600" cy="457200"/>
          </a:xfrm>
        </p:grpSpPr>
        <p:sp>
          <p:nvSpPr>
            <p:cNvPr id="9" name="Rounded Rectangle 8"/>
            <p:cNvSpPr/>
            <p:nvPr/>
          </p:nvSpPr>
          <p:spPr>
            <a:xfrm>
              <a:off x="4495800" y="2724150"/>
              <a:ext cx="990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RDAC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8" idx="3"/>
              <a:endCxn id="9" idx="1"/>
            </p:cNvCxnSpPr>
            <p:nvPr/>
          </p:nvCxnSpPr>
          <p:spPr>
            <a:xfrm>
              <a:off x="4114800" y="2952750"/>
              <a:ext cx="381000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486400" y="2724150"/>
            <a:ext cx="1447800" cy="457200"/>
            <a:chOff x="5486400" y="2724150"/>
            <a:chExt cx="1447800" cy="457200"/>
          </a:xfrm>
        </p:grpSpPr>
        <p:sp>
          <p:nvSpPr>
            <p:cNvPr id="10" name="Rounded Rectangle 9"/>
            <p:cNvSpPr/>
            <p:nvPr/>
          </p:nvSpPr>
          <p:spPr>
            <a:xfrm>
              <a:off x="5943600" y="2724150"/>
              <a:ext cx="990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GDAC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9" idx="3"/>
              <a:endCxn id="10" idx="1"/>
            </p:cNvCxnSpPr>
            <p:nvPr/>
          </p:nvCxnSpPr>
          <p:spPr>
            <a:xfrm>
              <a:off x="5486400" y="2952750"/>
              <a:ext cx="457200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934200" y="2747430"/>
            <a:ext cx="1711841" cy="478705"/>
            <a:chOff x="6934200" y="2747430"/>
            <a:chExt cx="1711841" cy="478705"/>
          </a:xfrm>
        </p:grpSpPr>
        <p:cxnSp>
          <p:nvCxnSpPr>
            <p:cNvPr id="35" name="Straight Arrow Connector 34"/>
            <p:cNvCxnSpPr>
              <a:stCxn id="10" idx="3"/>
              <a:endCxn id="38" idx="1"/>
            </p:cNvCxnSpPr>
            <p:nvPr/>
          </p:nvCxnSpPr>
          <p:spPr>
            <a:xfrm>
              <a:off x="6934200" y="2952750"/>
              <a:ext cx="668079" cy="3403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7602279" y="2747430"/>
              <a:ext cx="1043762" cy="47870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Public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619500" y="1368942"/>
            <a:ext cx="1371600" cy="1355208"/>
            <a:chOff x="3619500" y="1368942"/>
            <a:chExt cx="1371600" cy="1355208"/>
          </a:xfrm>
        </p:grpSpPr>
        <p:sp>
          <p:nvSpPr>
            <p:cNvPr id="55" name="Oval 54"/>
            <p:cNvSpPr/>
            <p:nvPr/>
          </p:nvSpPr>
          <p:spPr>
            <a:xfrm>
              <a:off x="3790950" y="1368942"/>
              <a:ext cx="1028700" cy="6858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GTS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8" idx="0"/>
              <a:endCxn id="55" idx="3"/>
            </p:cNvCxnSpPr>
            <p:nvPr/>
          </p:nvCxnSpPr>
          <p:spPr>
            <a:xfrm flipV="1">
              <a:off x="3619500" y="1954309"/>
              <a:ext cx="322100" cy="76984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1" name="Straight Arrow Connector 60"/>
            <p:cNvCxnSpPr>
              <a:stCxn id="9" idx="0"/>
              <a:endCxn id="55" idx="5"/>
            </p:cNvCxnSpPr>
            <p:nvPr/>
          </p:nvCxnSpPr>
          <p:spPr>
            <a:xfrm flipH="1" flipV="1">
              <a:off x="4669000" y="1954309"/>
              <a:ext cx="322100" cy="76984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</a:t>
            </a:r>
            <a:r>
              <a:rPr lang="en-US" dirty="0" smtClean="0"/>
              <a:t>a</a:t>
            </a:r>
            <a:r>
              <a:rPr lang="en" dirty="0" smtClean="0"/>
              <a:t>ta Flow: Issues</a:t>
            </a:r>
            <a:endParaRPr lang="en" dirty="0"/>
          </a:p>
        </p:txBody>
      </p:sp>
      <p:sp>
        <p:nvSpPr>
          <p:cNvPr id="2" name="Rounded Rectangle 1"/>
          <p:cNvSpPr/>
          <p:nvPr/>
        </p:nvSpPr>
        <p:spPr>
          <a:xfrm>
            <a:off x="457200" y="2724150"/>
            <a:ext cx="8382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76300" y="1352550"/>
            <a:ext cx="1603156" cy="1371600"/>
            <a:chOff x="876300" y="1352550"/>
            <a:chExt cx="1603156" cy="1371600"/>
          </a:xfrm>
        </p:grpSpPr>
        <p:pic>
          <p:nvPicPr>
            <p:cNvPr id="1026" name="Picture 2" descr="C:\Program Files (x86)\Microsoft Office\MEDIA\CAGCAT10\j0285410.w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34" b="50000"/>
            <a:stretch/>
          </p:blipFill>
          <p:spPr bwMode="auto">
            <a:xfrm>
              <a:off x="2008407" y="1352550"/>
              <a:ext cx="471049" cy="946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>
              <a:stCxn id="2" idx="0"/>
              <a:endCxn id="1026" idx="1"/>
            </p:cNvCxnSpPr>
            <p:nvPr/>
          </p:nvCxnSpPr>
          <p:spPr>
            <a:xfrm flipV="1">
              <a:off x="876300" y="1826022"/>
              <a:ext cx="1132107" cy="89812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479456" y="1826022"/>
            <a:ext cx="1635344" cy="1355328"/>
            <a:chOff x="2479456" y="1826022"/>
            <a:chExt cx="1635344" cy="1355328"/>
          </a:xfrm>
        </p:grpSpPr>
        <p:sp>
          <p:nvSpPr>
            <p:cNvPr id="8" name="Rounded Rectangle 7"/>
            <p:cNvSpPr/>
            <p:nvPr/>
          </p:nvSpPr>
          <p:spPr>
            <a:xfrm>
              <a:off x="3124200" y="2724150"/>
              <a:ext cx="990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026" idx="3"/>
              <a:endCxn id="8" idx="0"/>
            </p:cNvCxnSpPr>
            <p:nvPr/>
          </p:nvCxnSpPr>
          <p:spPr>
            <a:xfrm>
              <a:off x="2479456" y="1826022"/>
              <a:ext cx="1140044" cy="89812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876300" y="3181350"/>
            <a:ext cx="2743200" cy="1157014"/>
            <a:chOff x="876300" y="3181350"/>
            <a:chExt cx="2743200" cy="1157014"/>
          </a:xfrm>
        </p:grpSpPr>
        <p:pic>
          <p:nvPicPr>
            <p:cNvPr id="1027" name="Picture 3" descr="C:\Program Files (x86)\Microsoft Office\MEDIA\CAGCAT10\j0292152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714750"/>
              <a:ext cx="525463" cy="62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>
              <a:stCxn id="2" idx="2"/>
              <a:endCxn id="1027" idx="1"/>
            </p:cNvCxnSpPr>
            <p:nvPr/>
          </p:nvCxnSpPr>
          <p:spPr>
            <a:xfrm>
              <a:off x="876300" y="3181350"/>
              <a:ext cx="1104900" cy="845207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27" idx="3"/>
              <a:endCxn id="8" idx="2"/>
            </p:cNvCxnSpPr>
            <p:nvPr/>
          </p:nvCxnSpPr>
          <p:spPr>
            <a:xfrm flipV="1">
              <a:off x="2506663" y="3181350"/>
              <a:ext cx="1112837" cy="845207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114800" y="2724150"/>
            <a:ext cx="1371600" cy="457200"/>
            <a:chOff x="4114800" y="2724150"/>
            <a:chExt cx="1371600" cy="457200"/>
          </a:xfrm>
        </p:grpSpPr>
        <p:sp>
          <p:nvSpPr>
            <p:cNvPr id="9" name="Rounded Rectangle 8"/>
            <p:cNvSpPr/>
            <p:nvPr/>
          </p:nvSpPr>
          <p:spPr>
            <a:xfrm>
              <a:off x="4495800" y="2724150"/>
              <a:ext cx="990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RDAC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8" idx="3"/>
              <a:endCxn id="9" idx="1"/>
            </p:cNvCxnSpPr>
            <p:nvPr/>
          </p:nvCxnSpPr>
          <p:spPr>
            <a:xfrm>
              <a:off x="4114800" y="2952750"/>
              <a:ext cx="381000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486400" y="2724150"/>
            <a:ext cx="1447800" cy="457200"/>
            <a:chOff x="5486400" y="2724150"/>
            <a:chExt cx="1447800" cy="457200"/>
          </a:xfrm>
        </p:grpSpPr>
        <p:sp>
          <p:nvSpPr>
            <p:cNvPr id="10" name="Rounded Rectangle 9"/>
            <p:cNvSpPr/>
            <p:nvPr/>
          </p:nvSpPr>
          <p:spPr>
            <a:xfrm>
              <a:off x="5943600" y="2724150"/>
              <a:ext cx="990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GDAC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9" idx="3"/>
              <a:endCxn id="10" idx="1"/>
            </p:cNvCxnSpPr>
            <p:nvPr/>
          </p:nvCxnSpPr>
          <p:spPr>
            <a:xfrm>
              <a:off x="5486400" y="2952750"/>
              <a:ext cx="457200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934200" y="2747430"/>
            <a:ext cx="1711841" cy="478705"/>
            <a:chOff x="6934200" y="2747430"/>
            <a:chExt cx="1711841" cy="478705"/>
          </a:xfrm>
        </p:grpSpPr>
        <p:cxnSp>
          <p:nvCxnSpPr>
            <p:cNvPr id="35" name="Straight Arrow Connector 34"/>
            <p:cNvCxnSpPr>
              <a:stCxn id="10" idx="3"/>
              <a:endCxn id="38" idx="1"/>
            </p:cNvCxnSpPr>
            <p:nvPr/>
          </p:nvCxnSpPr>
          <p:spPr>
            <a:xfrm>
              <a:off x="6934200" y="2952750"/>
              <a:ext cx="668079" cy="3403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7602279" y="2747430"/>
              <a:ext cx="1043762" cy="47870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Public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3270" y="356489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20230" y="355946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19500" y="1368942"/>
            <a:ext cx="1371600" cy="1355208"/>
            <a:chOff x="3619500" y="1368942"/>
            <a:chExt cx="1371600" cy="1355208"/>
          </a:xfrm>
        </p:grpSpPr>
        <p:sp>
          <p:nvSpPr>
            <p:cNvPr id="27" name="Oval 26"/>
            <p:cNvSpPr/>
            <p:nvPr/>
          </p:nvSpPr>
          <p:spPr>
            <a:xfrm>
              <a:off x="3790950" y="1368942"/>
              <a:ext cx="1028700" cy="6858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GTS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>
              <a:endCxn id="27" idx="3"/>
            </p:cNvCxnSpPr>
            <p:nvPr/>
          </p:nvCxnSpPr>
          <p:spPr>
            <a:xfrm flipV="1">
              <a:off x="3619500" y="1954309"/>
              <a:ext cx="322100" cy="76984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0" name="Straight Arrow Connector 29"/>
            <p:cNvCxnSpPr>
              <a:endCxn id="27" idx="5"/>
            </p:cNvCxnSpPr>
            <p:nvPr/>
          </p:nvCxnSpPr>
          <p:spPr>
            <a:xfrm flipH="1" flipV="1">
              <a:off x="4669000" y="1954309"/>
              <a:ext cx="322100" cy="76984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819650" y="78851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3104" y="334234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31k files:</a:t>
            </a:r>
          </a:p>
          <a:p>
            <a:r>
              <a:rPr lang="en-US" dirty="0" smtClean="0"/>
              <a:t>4k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465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</a:t>
            </a:r>
            <a:r>
              <a:rPr lang="en-US" dirty="0" smtClean="0"/>
              <a:t>a</a:t>
            </a:r>
            <a:r>
              <a:rPr lang="en" dirty="0" smtClean="0"/>
              <a:t>ta Flow: Issues</a:t>
            </a:r>
            <a:endParaRPr lang="en" dirty="0"/>
          </a:p>
        </p:txBody>
      </p:sp>
      <p:sp>
        <p:nvSpPr>
          <p:cNvPr id="2" name="Rounded Rectangle 1"/>
          <p:cNvSpPr/>
          <p:nvPr/>
        </p:nvSpPr>
        <p:spPr>
          <a:xfrm>
            <a:off x="457200" y="2724150"/>
            <a:ext cx="8382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76300" y="1352550"/>
            <a:ext cx="1603156" cy="1371600"/>
            <a:chOff x="876300" y="1352550"/>
            <a:chExt cx="1603156" cy="1371600"/>
          </a:xfrm>
        </p:grpSpPr>
        <p:pic>
          <p:nvPicPr>
            <p:cNvPr id="1026" name="Picture 2" descr="C:\Program Files (x86)\Microsoft Office\MEDIA\CAGCAT10\j0285410.w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34" b="50000"/>
            <a:stretch/>
          </p:blipFill>
          <p:spPr bwMode="auto">
            <a:xfrm>
              <a:off x="2008407" y="1352550"/>
              <a:ext cx="471049" cy="946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>
              <a:stCxn id="2" idx="0"/>
              <a:endCxn id="1026" idx="1"/>
            </p:cNvCxnSpPr>
            <p:nvPr/>
          </p:nvCxnSpPr>
          <p:spPr>
            <a:xfrm flipV="1">
              <a:off x="876300" y="1826022"/>
              <a:ext cx="1132107" cy="89812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479456" y="1826022"/>
            <a:ext cx="1635344" cy="1355328"/>
            <a:chOff x="2479456" y="1826022"/>
            <a:chExt cx="1635344" cy="1355328"/>
          </a:xfrm>
        </p:grpSpPr>
        <p:sp>
          <p:nvSpPr>
            <p:cNvPr id="8" name="Rounded Rectangle 7"/>
            <p:cNvSpPr/>
            <p:nvPr/>
          </p:nvSpPr>
          <p:spPr>
            <a:xfrm>
              <a:off x="3124200" y="2724150"/>
              <a:ext cx="990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026" idx="3"/>
              <a:endCxn id="8" idx="0"/>
            </p:cNvCxnSpPr>
            <p:nvPr/>
          </p:nvCxnSpPr>
          <p:spPr>
            <a:xfrm>
              <a:off x="2479456" y="1826022"/>
              <a:ext cx="1140044" cy="89812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876300" y="3181350"/>
            <a:ext cx="2743200" cy="1157014"/>
            <a:chOff x="876300" y="3181350"/>
            <a:chExt cx="2743200" cy="1157014"/>
          </a:xfrm>
        </p:grpSpPr>
        <p:pic>
          <p:nvPicPr>
            <p:cNvPr id="1027" name="Picture 3" descr="C:\Program Files (x86)\Microsoft Office\MEDIA\CAGCAT10\j0292152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714750"/>
              <a:ext cx="525463" cy="62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>
              <a:stCxn id="2" idx="2"/>
              <a:endCxn id="1027" idx="1"/>
            </p:cNvCxnSpPr>
            <p:nvPr/>
          </p:nvCxnSpPr>
          <p:spPr>
            <a:xfrm>
              <a:off x="876300" y="3181350"/>
              <a:ext cx="1104900" cy="845207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27" idx="3"/>
              <a:endCxn id="8" idx="2"/>
            </p:cNvCxnSpPr>
            <p:nvPr/>
          </p:nvCxnSpPr>
          <p:spPr>
            <a:xfrm flipV="1">
              <a:off x="2506663" y="3181350"/>
              <a:ext cx="1112837" cy="845207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114800" y="2724150"/>
            <a:ext cx="1371600" cy="457200"/>
            <a:chOff x="4114800" y="2724150"/>
            <a:chExt cx="1371600" cy="457200"/>
          </a:xfrm>
        </p:grpSpPr>
        <p:sp>
          <p:nvSpPr>
            <p:cNvPr id="9" name="Rounded Rectangle 8"/>
            <p:cNvSpPr/>
            <p:nvPr/>
          </p:nvSpPr>
          <p:spPr>
            <a:xfrm>
              <a:off x="4495800" y="2724150"/>
              <a:ext cx="990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RDAC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8" idx="3"/>
              <a:endCxn id="9" idx="1"/>
            </p:cNvCxnSpPr>
            <p:nvPr/>
          </p:nvCxnSpPr>
          <p:spPr>
            <a:xfrm>
              <a:off x="4114800" y="2952750"/>
              <a:ext cx="381000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486400" y="2724150"/>
            <a:ext cx="1447800" cy="457200"/>
            <a:chOff x="5486400" y="2724150"/>
            <a:chExt cx="1447800" cy="457200"/>
          </a:xfrm>
        </p:grpSpPr>
        <p:sp>
          <p:nvSpPr>
            <p:cNvPr id="10" name="Rounded Rectangle 9"/>
            <p:cNvSpPr/>
            <p:nvPr/>
          </p:nvSpPr>
          <p:spPr>
            <a:xfrm>
              <a:off x="5943600" y="2724150"/>
              <a:ext cx="990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GDAC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9" idx="3"/>
              <a:endCxn id="10" idx="1"/>
            </p:cNvCxnSpPr>
            <p:nvPr/>
          </p:nvCxnSpPr>
          <p:spPr>
            <a:xfrm>
              <a:off x="5486400" y="2952750"/>
              <a:ext cx="457200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934200" y="2724150"/>
            <a:ext cx="1711841" cy="478705"/>
            <a:chOff x="6934200" y="2747430"/>
            <a:chExt cx="1711841" cy="478705"/>
          </a:xfrm>
        </p:grpSpPr>
        <p:cxnSp>
          <p:nvCxnSpPr>
            <p:cNvPr id="35" name="Straight Arrow Connector 34"/>
            <p:cNvCxnSpPr>
              <a:stCxn id="10" idx="3"/>
              <a:endCxn id="38" idx="1"/>
            </p:cNvCxnSpPr>
            <p:nvPr/>
          </p:nvCxnSpPr>
          <p:spPr>
            <a:xfrm>
              <a:off x="6934200" y="2952750"/>
              <a:ext cx="668079" cy="3403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7602279" y="2747430"/>
              <a:ext cx="1043762" cy="47870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Public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9500" y="1368942"/>
            <a:ext cx="1371600" cy="1355208"/>
            <a:chOff x="3619500" y="1368942"/>
            <a:chExt cx="1371600" cy="1355208"/>
          </a:xfrm>
        </p:grpSpPr>
        <p:sp>
          <p:nvSpPr>
            <p:cNvPr id="27" name="Oval 26"/>
            <p:cNvSpPr/>
            <p:nvPr/>
          </p:nvSpPr>
          <p:spPr>
            <a:xfrm>
              <a:off x="3790950" y="1368942"/>
              <a:ext cx="1028700" cy="6858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GTS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>
              <a:endCxn id="27" idx="3"/>
            </p:cNvCxnSpPr>
            <p:nvPr/>
          </p:nvCxnSpPr>
          <p:spPr>
            <a:xfrm flipV="1">
              <a:off x="3619500" y="1954309"/>
              <a:ext cx="322100" cy="76984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0" name="Straight Arrow Connector 29"/>
            <p:cNvCxnSpPr>
              <a:endCxn id="27" idx="5"/>
            </p:cNvCxnSpPr>
            <p:nvPr/>
          </p:nvCxnSpPr>
          <p:spPr>
            <a:xfrm flipH="1" flipV="1">
              <a:off x="4669000" y="1954309"/>
              <a:ext cx="322100" cy="76984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706406" y="310515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2213" y="310515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54206" y="310515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3252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</a:t>
            </a:r>
            <a:r>
              <a:rPr lang="en-US" dirty="0" smtClean="0"/>
              <a:t>a</a:t>
            </a:r>
            <a:r>
              <a:rPr lang="en" dirty="0" smtClean="0"/>
              <a:t>ta Flow: New Capabilities</a:t>
            </a:r>
            <a:endParaRPr lang="en" dirty="0"/>
          </a:p>
        </p:txBody>
      </p:sp>
      <p:sp>
        <p:nvSpPr>
          <p:cNvPr id="2" name="Rounded Rectangle 1"/>
          <p:cNvSpPr/>
          <p:nvPr/>
        </p:nvSpPr>
        <p:spPr>
          <a:xfrm>
            <a:off x="457200" y="2724150"/>
            <a:ext cx="8382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24200" y="2724150"/>
            <a:ext cx="9906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495800" y="2724150"/>
            <a:ext cx="9906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RDAC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43600" y="2724150"/>
            <a:ext cx="9906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GDAC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76300" y="1352550"/>
            <a:ext cx="1603156" cy="1371600"/>
            <a:chOff x="876300" y="1352550"/>
            <a:chExt cx="1603156" cy="1371600"/>
          </a:xfrm>
        </p:grpSpPr>
        <p:pic>
          <p:nvPicPr>
            <p:cNvPr id="1026" name="Picture 2" descr="C:\Program Files (x86)\Microsoft Office\MEDIA\CAGCAT10\j0285410.w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34" b="50000"/>
            <a:stretch/>
          </p:blipFill>
          <p:spPr bwMode="auto">
            <a:xfrm>
              <a:off x="2008407" y="1352550"/>
              <a:ext cx="471049" cy="946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>
              <a:stCxn id="2" idx="0"/>
              <a:endCxn id="1026" idx="1"/>
            </p:cNvCxnSpPr>
            <p:nvPr/>
          </p:nvCxnSpPr>
          <p:spPr>
            <a:xfrm flipV="1">
              <a:off x="876300" y="1826022"/>
              <a:ext cx="1132107" cy="89812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>
            <a:stCxn id="1026" idx="3"/>
            <a:endCxn id="8" idx="0"/>
          </p:cNvCxnSpPr>
          <p:nvPr/>
        </p:nvCxnSpPr>
        <p:spPr>
          <a:xfrm>
            <a:off x="2479456" y="1826022"/>
            <a:ext cx="1140044" cy="898128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876300" y="3181350"/>
            <a:ext cx="2743200" cy="1157014"/>
            <a:chOff x="876300" y="3181350"/>
            <a:chExt cx="2743200" cy="1157014"/>
          </a:xfrm>
        </p:grpSpPr>
        <p:pic>
          <p:nvPicPr>
            <p:cNvPr id="1027" name="Picture 3" descr="C:\Program Files (x86)\Microsoft Office\MEDIA\CAGCAT10\j0292152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714750"/>
              <a:ext cx="525463" cy="62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>
              <a:stCxn id="2" idx="2"/>
              <a:endCxn id="1027" idx="1"/>
            </p:cNvCxnSpPr>
            <p:nvPr/>
          </p:nvCxnSpPr>
          <p:spPr>
            <a:xfrm>
              <a:off x="876300" y="3181350"/>
              <a:ext cx="1104900" cy="845207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27" idx="3"/>
              <a:endCxn id="8" idx="2"/>
            </p:cNvCxnSpPr>
            <p:nvPr/>
          </p:nvCxnSpPr>
          <p:spPr>
            <a:xfrm flipV="1">
              <a:off x="2506663" y="3181350"/>
              <a:ext cx="1112837" cy="845207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>
            <a:stCxn id="8" idx="3"/>
            <a:endCxn id="9" idx="1"/>
          </p:cNvCxnSpPr>
          <p:nvPr/>
        </p:nvCxnSpPr>
        <p:spPr>
          <a:xfrm>
            <a:off x="4114800" y="2952750"/>
            <a:ext cx="381000" cy="0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0" idx="1"/>
          </p:cNvCxnSpPr>
          <p:nvPr/>
        </p:nvCxnSpPr>
        <p:spPr>
          <a:xfrm>
            <a:off x="5486400" y="2952750"/>
            <a:ext cx="457200" cy="0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6934200" y="2952750"/>
            <a:ext cx="1887279" cy="1981200"/>
            <a:chOff x="6934200" y="2952750"/>
            <a:chExt cx="1887279" cy="1981200"/>
          </a:xfrm>
        </p:grpSpPr>
        <p:sp>
          <p:nvSpPr>
            <p:cNvPr id="11" name="Rounded Rectangle 10"/>
            <p:cNvSpPr/>
            <p:nvPr/>
          </p:nvSpPr>
          <p:spPr>
            <a:xfrm>
              <a:off x="7602279" y="4241143"/>
              <a:ext cx="1219200" cy="69280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Archive </a:t>
              </a:r>
            </a:p>
            <a:p>
              <a:pPr algn="ctr"/>
              <a:r>
                <a:rPr lang="en-US" b="1" dirty="0" smtClean="0"/>
                <a:t>(NOAA/</a:t>
              </a:r>
            </a:p>
            <a:p>
              <a:pPr algn="ctr"/>
              <a:r>
                <a:rPr lang="en-US" b="1" dirty="0" smtClean="0"/>
                <a:t>NCEI)</a:t>
              </a:r>
              <a:endParaRPr lang="en-US" b="1" dirty="0"/>
            </a:p>
          </p:txBody>
        </p:sp>
        <p:cxnSp>
          <p:nvCxnSpPr>
            <p:cNvPr id="32" name="Straight Arrow Connector 31"/>
            <p:cNvCxnSpPr>
              <a:stCxn id="10" idx="3"/>
              <a:endCxn id="11" idx="1"/>
            </p:cNvCxnSpPr>
            <p:nvPr/>
          </p:nvCxnSpPr>
          <p:spPr>
            <a:xfrm>
              <a:off x="6934200" y="2952750"/>
              <a:ext cx="668079" cy="1634797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>
            <a:stCxn id="10" idx="3"/>
            <a:endCxn id="38" idx="1"/>
          </p:cNvCxnSpPr>
          <p:nvPr/>
        </p:nvCxnSpPr>
        <p:spPr>
          <a:xfrm>
            <a:off x="6934200" y="2952750"/>
            <a:ext cx="668079" cy="34033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934200" y="1766094"/>
            <a:ext cx="1981200" cy="1186656"/>
            <a:chOff x="6934200" y="1766094"/>
            <a:chExt cx="1981200" cy="1186656"/>
          </a:xfrm>
        </p:grpSpPr>
        <p:sp>
          <p:nvSpPr>
            <p:cNvPr id="12" name="Rounded Rectangle 11"/>
            <p:cNvSpPr/>
            <p:nvPr/>
          </p:nvSpPr>
          <p:spPr>
            <a:xfrm>
              <a:off x="7602279" y="1766094"/>
              <a:ext cx="1313121" cy="80565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Community Metadata Catalogs</a:t>
              </a:r>
            </a:p>
          </p:txBody>
        </p:sp>
        <p:cxnSp>
          <p:nvCxnSpPr>
            <p:cNvPr id="37" name="Straight Arrow Connector 36"/>
            <p:cNvCxnSpPr>
              <a:stCxn id="10" idx="3"/>
              <a:endCxn id="12" idx="1"/>
            </p:cNvCxnSpPr>
            <p:nvPr/>
          </p:nvCxnSpPr>
          <p:spPr>
            <a:xfrm flipV="1">
              <a:off x="6934200" y="2168922"/>
              <a:ext cx="668079" cy="78382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ounded Rectangle 37"/>
          <p:cNvSpPr/>
          <p:nvPr/>
        </p:nvSpPr>
        <p:spPr>
          <a:xfrm>
            <a:off x="7602279" y="2747430"/>
            <a:ext cx="1043762" cy="4787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934200" y="2952750"/>
            <a:ext cx="2057399" cy="1143000"/>
            <a:chOff x="6934200" y="2952750"/>
            <a:chExt cx="2057399" cy="1143000"/>
          </a:xfrm>
        </p:grpSpPr>
        <p:sp>
          <p:nvSpPr>
            <p:cNvPr id="13" name="Rounded Rectangle 12"/>
            <p:cNvSpPr/>
            <p:nvPr/>
          </p:nvSpPr>
          <p:spPr>
            <a:xfrm>
              <a:off x="7602278" y="3373481"/>
              <a:ext cx="1389321" cy="72226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Integrated </a:t>
              </a:r>
            </a:p>
            <a:p>
              <a:pPr algn="ctr"/>
              <a:r>
                <a:rPr lang="en-US" b="1" dirty="0" smtClean="0"/>
                <a:t>Data Sets/Portals</a:t>
              </a:r>
              <a:endParaRPr lang="en-US" b="1" dirty="0"/>
            </a:p>
          </p:txBody>
        </p:sp>
        <p:cxnSp>
          <p:nvCxnSpPr>
            <p:cNvPr id="43" name="Straight Arrow Connector 42"/>
            <p:cNvCxnSpPr>
              <a:stCxn id="10" idx="3"/>
              <a:endCxn id="13" idx="1"/>
            </p:cNvCxnSpPr>
            <p:nvPr/>
          </p:nvCxnSpPr>
          <p:spPr>
            <a:xfrm>
              <a:off x="6934200" y="2952750"/>
              <a:ext cx="668078" cy="78186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5412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Archive status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8368200" cy="3459900"/>
          </a:xfrm>
        </p:spPr>
        <p:txBody>
          <a:bodyPr/>
          <a:lstStyle/>
          <a:p>
            <a:r>
              <a:rPr lang="en-US" sz="2800" dirty="0" smtClean="0"/>
              <a:t>173 archived records: combination of DATA, DATA_GRIDDED time series</a:t>
            </a:r>
          </a:p>
          <a:p>
            <a:r>
              <a:rPr lang="en-US" sz="2800" dirty="0" smtClean="0"/>
              <a:t>Data </a:t>
            </a:r>
            <a:r>
              <a:rPr lang="en-US" sz="2800" dirty="0"/>
              <a:t>site: </a:t>
            </a:r>
            <a:r>
              <a:rPr lang="en-US" sz="2800" dirty="0">
                <a:hlinkClick r:id="rId2"/>
              </a:rPr>
              <a:t>http://data.nodc.noaa.gov/ndbc/oceansites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dirty="0" smtClean="0"/>
              <a:t>Metadata discovery portal: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data.nodc.noaa.gov/geoportal/catalog/search/search.page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OS User Interface?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900" y="1200150"/>
            <a:ext cx="8368200" cy="33685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Considerable effort placed in project web sites – Do you send your colleagues to the </a:t>
            </a:r>
            <a:r>
              <a:rPr lang="en-US" dirty="0" err="1" smtClean="0"/>
              <a:t>OceanSITES</a:t>
            </a:r>
            <a:r>
              <a:rPr lang="en-US" dirty="0" smtClean="0"/>
              <a:t> web sites at </a:t>
            </a:r>
            <a:r>
              <a:rPr lang="en-US" dirty="0" err="1" smtClean="0"/>
              <a:t>Ifremer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NDBC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OceanSITES.org</a:t>
            </a:r>
            <a:r>
              <a:rPr lang="en-US" dirty="0" smtClean="0"/>
              <a:t>?</a:t>
            </a:r>
          </a:p>
          <a:p>
            <a:r>
              <a:rPr lang="en-US" dirty="0" smtClean="0"/>
              <a:t>If not, why?</a:t>
            </a:r>
          </a:p>
          <a:p>
            <a:r>
              <a:rPr lang="en-US" dirty="0" smtClean="0"/>
              <a:t>We’ll talk more about UI efforts through OSMC/OCG, IOOS…are there 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discussion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data holdings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tracking of providers not yet in the system</a:t>
            </a:r>
          </a:p>
          <a:p>
            <a:r>
              <a:rPr lang="en-US" dirty="0" smtClean="0"/>
              <a:t>Financial support for cross OS efforts, e.g. RDAC</a:t>
            </a:r>
          </a:p>
          <a:p>
            <a:r>
              <a:rPr lang="en-US" dirty="0" smtClean="0"/>
              <a:t>Tools for easing development of files</a:t>
            </a:r>
          </a:p>
          <a:p>
            <a:r>
              <a:rPr lang="en-US" dirty="0" smtClean="0"/>
              <a:t>Less stringent requirements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Increasing user community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interfaces, web sites, outreach materials</a:t>
            </a:r>
          </a:p>
          <a:p>
            <a:pPr lvl="1"/>
            <a:r>
              <a:rPr lang="en-US" dirty="0" smtClean="0"/>
              <a:t>OCS web page as a model?</a:t>
            </a:r>
            <a:endParaRPr lang="en-US" dirty="0" smtClean="0"/>
          </a:p>
          <a:p>
            <a:r>
              <a:rPr lang="en-US" dirty="0" smtClean="0"/>
              <a:t>Integrated data sets and data access services</a:t>
            </a:r>
          </a:p>
          <a:p>
            <a:r>
              <a:rPr lang="en-US" dirty="0" smtClean="0"/>
              <a:t>Encourage data discovery through community catalogs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220</Words>
  <Application>Microsoft Office PowerPoint</Application>
  <PresentationFormat>On-screen Show (16:9)</PresentationFormat>
  <Paragraphs>65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Roboto</vt:lpstr>
      <vt:lpstr>Office Theme</vt:lpstr>
      <vt:lpstr>Data Management Overview</vt:lpstr>
      <vt:lpstr>Data Flow </vt:lpstr>
      <vt:lpstr>Data Flow: Issues</vt:lpstr>
      <vt:lpstr>Data Flow: Issues</vt:lpstr>
      <vt:lpstr>Data Flow: New Capabilities</vt:lpstr>
      <vt:lpstr>Archive status </vt:lpstr>
      <vt:lpstr>What is the OS User Interface?</vt:lpstr>
      <vt:lpstr>For discussion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GDAC Data Holding Discussion</dc:title>
  <dc:creator>Derrick Snowden</dc:creator>
  <cp:lastModifiedBy>Derrick Snowden</cp:lastModifiedBy>
  <cp:revision>12</cp:revision>
  <cp:lastPrinted>2016-04-22T21:16:52Z</cp:lastPrinted>
  <dcterms:modified xsi:type="dcterms:W3CDTF">2016-04-26T11:04:03Z</dcterms:modified>
</cp:coreProperties>
</file>